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7"/>
  </p:notesMasterIdLst>
  <p:handoutMasterIdLst>
    <p:handoutMasterId r:id="rId28"/>
  </p:handoutMasterIdLst>
  <p:sldIdLst>
    <p:sldId id="256" r:id="rId2"/>
    <p:sldId id="257" r:id="rId3"/>
    <p:sldId id="277" r:id="rId4"/>
    <p:sldId id="264" r:id="rId5"/>
    <p:sldId id="285" r:id="rId6"/>
    <p:sldId id="282" r:id="rId7"/>
    <p:sldId id="259" r:id="rId8"/>
    <p:sldId id="260" r:id="rId9"/>
    <p:sldId id="267" r:id="rId10"/>
    <p:sldId id="258" r:id="rId11"/>
    <p:sldId id="270" r:id="rId12"/>
    <p:sldId id="271" r:id="rId13"/>
    <p:sldId id="283" r:id="rId14"/>
    <p:sldId id="266" r:id="rId15"/>
    <p:sldId id="284" r:id="rId16"/>
    <p:sldId id="276" r:id="rId17"/>
    <p:sldId id="286" r:id="rId18"/>
    <p:sldId id="287" r:id="rId19"/>
    <p:sldId id="275" r:id="rId20"/>
    <p:sldId id="273" r:id="rId21"/>
    <p:sldId id="262" r:id="rId22"/>
    <p:sldId id="279" r:id="rId23"/>
    <p:sldId id="278" r:id="rId24"/>
    <p:sldId id="280" r:id="rId25"/>
    <p:sldId id="281" r:id="rId26"/>
  </p:sldIdLst>
  <p:sldSz cx="12192000" cy="6858000"/>
  <p:notesSz cx="6858000" cy="9144000"/>
  <p:custDataLst>
    <p:tags r:id="rId29"/>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03" autoAdjust="0"/>
    <p:restoredTop sz="92582" autoAdjust="0"/>
  </p:normalViewPr>
  <p:slideViewPr>
    <p:cSldViewPr snapToGrid="0" showGuides="1">
      <p:cViewPr varScale="1">
        <p:scale>
          <a:sx n="160" d="100"/>
          <a:sy n="160" d="100"/>
        </p:scale>
        <p:origin x="904" y="184"/>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06/12/2018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06/12/2018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polymer-library.polymer-project.org/3.0/docs/tools/polymer-cli-command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gerjohnijzerman/workshop-polymer-range-calculator" TargetMode="External"/><Relationship Id="rId2" Type="http://schemas.openxmlformats.org/officeDocument/2006/relationships/hyperlink" Target="https://gitlab.ing.net/OR37FW/workshop-tesla-range-calculato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olymer-library.polymer-project.org/3.0/docs/devguide/feature-overview" TargetMode="External"/><Relationship Id="rId2" Type="http://schemas.openxmlformats.org/officeDocument/2006/relationships/hyperlink" Target="https://polymer-library.polymer-project.org/3.0/api/"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6 December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Default Lifecycle events &amp; Getters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6CB3DA13-C42C-864C-BB5B-9462C7ADED56}"/>
              </a:ext>
            </a:extLst>
          </p:cNvPr>
          <p:cNvSpPr/>
          <p:nvPr/>
        </p:nvSpPr>
        <p:spPr>
          <a:xfrm>
            <a:off x="845575" y="1500568"/>
            <a:ext cx="8227423" cy="4247317"/>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r>
              <a:rPr lang="en-US" dirty="0">
                <a:solidFill>
                  <a:schemeClr val="bg1">
                    <a:lumMod val="50000"/>
                  </a:schemeClr>
                </a:solidFill>
              </a:rPr>
              <a:t>// define the html</a:t>
            </a:r>
          </a:p>
          <a:p>
            <a:r>
              <a:rPr lang="en-US" i="1" dirty="0">
                <a:solidFill>
                  <a:srgbClr val="C792EA"/>
                </a:solidFill>
              </a:rPr>
              <a:t>   static get </a:t>
            </a:r>
            <a:r>
              <a:rPr lang="en-US" dirty="0">
                <a:solidFill>
                  <a:srgbClr val="82AAFF"/>
                </a:solidFill>
              </a:rPr>
              <a:t>properties</a:t>
            </a:r>
            <a:r>
              <a:rPr lang="en-US" dirty="0">
                <a:solidFill>
                  <a:srgbClr val="89DDFF"/>
                </a:solidFill>
              </a:rPr>
              <a:t>()   		</a:t>
            </a:r>
            <a:r>
              <a:rPr lang="en-US" dirty="0">
                <a:solidFill>
                  <a:schemeClr val="bg1">
                    <a:lumMod val="50000"/>
                  </a:schemeClr>
                </a:solidFill>
              </a:rPr>
              <a:t>// define the properties</a:t>
            </a:r>
          </a:p>
          <a:p>
            <a:r>
              <a:rPr lang="en-US" i="1" dirty="0">
                <a:solidFill>
                  <a:srgbClr val="C792EA"/>
                </a:solidFill>
              </a:rPr>
              <a:t>   static get </a:t>
            </a:r>
            <a:r>
              <a:rPr lang="en-US" dirty="0">
                <a:solidFill>
                  <a:srgbClr val="82AAFF"/>
                </a:solidFill>
              </a:rPr>
              <a:t>observers</a:t>
            </a:r>
            <a:r>
              <a:rPr lang="en-US" dirty="0">
                <a:solidFill>
                  <a:srgbClr val="89DDFF"/>
                </a:solidFill>
              </a:rPr>
              <a:t>() 		</a:t>
            </a:r>
            <a:r>
              <a:rPr lang="en-US" dirty="0">
                <a:solidFill>
                  <a:schemeClr val="bg1">
                    <a:lumMod val="50000"/>
                  </a:schemeClr>
                </a:solidFill>
              </a:rPr>
              <a:t>// define (complex) observers</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constructor() 			</a:t>
            </a:r>
            <a:r>
              <a:rPr lang="en-US" dirty="0">
                <a:solidFill>
                  <a:schemeClr val="bg1">
                    <a:lumMod val="50000"/>
                  </a:schemeClr>
                </a:solidFill>
              </a:rPr>
              <a:t>// element is created</a:t>
            </a:r>
          </a:p>
          <a:p>
            <a:r>
              <a:rPr lang="en-US" dirty="0">
                <a:solidFill>
                  <a:srgbClr val="89DDFF"/>
                </a:solidFill>
              </a:rPr>
              <a:t>   ready()				</a:t>
            </a:r>
            <a:r>
              <a:rPr lang="en-US" dirty="0">
                <a:solidFill>
                  <a:schemeClr val="bg1">
                    <a:lumMod val="50000"/>
                  </a:schemeClr>
                </a:solidFill>
              </a:rPr>
              <a:t>// polymer specific initialization finished</a:t>
            </a:r>
          </a:p>
          <a:p>
            <a:r>
              <a:rPr lang="en-US" dirty="0">
                <a:solidFill>
                  <a:srgbClr val="89DDFF"/>
                </a:solidFill>
              </a:rPr>
              <a:t>   </a:t>
            </a:r>
            <a:r>
              <a:rPr lang="en-US" dirty="0" err="1">
                <a:solidFill>
                  <a:srgbClr val="89DDFF"/>
                </a:solidFill>
              </a:rPr>
              <a:t>connectedCallback</a:t>
            </a:r>
            <a:r>
              <a:rPr lang="en-US" dirty="0">
                <a:solidFill>
                  <a:srgbClr val="89DDFF"/>
                </a:solidFill>
              </a:rPr>
              <a:t>()		</a:t>
            </a:r>
            <a:r>
              <a:rPr lang="en-US" dirty="0">
                <a:solidFill>
                  <a:schemeClr val="bg1">
                    <a:lumMod val="50000"/>
                  </a:schemeClr>
                </a:solidFill>
              </a:rPr>
              <a:t>// element is added to document</a:t>
            </a:r>
          </a:p>
          <a:p>
            <a:r>
              <a:rPr lang="en-US" dirty="0">
                <a:solidFill>
                  <a:srgbClr val="89DDFF"/>
                </a:solidFill>
              </a:rPr>
              <a:t>   </a:t>
            </a:r>
            <a:r>
              <a:rPr lang="en-US" dirty="0" err="1">
                <a:solidFill>
                  <a:srgbClr val="89DDFF"/>
                </a:solidFill>
              </a:rPr>
              <a:t>disconnectCallback</a:t>
            </a:r>
            <a:r>
              <a:rPr lang="en-US" dirty="0">
                <a:solidFill>
                  <a:srgbClr val="89DDFF"/>
                </a:solidFill>
              </a:rPr>
              <a:t>()  		</a:t>
            </a:r>
            <a:r>
              <a:rPr lang="en-US" dirty="0">
                <a:solidFill>
                  <a:schemeClr val="bg1">
                    <a:lumMod val="50000"/>
                  </a:schemeClr>
                </a:solidFill>
              </a:rPr>
              <a:t>// element is removed from document </a:t>
            </a:r>
          </a:p>
          <a:p>
            <a:r>
              <a:rPr lang="en-US" dirty="0">
                <a:solidFill>
                  <a:srgbClr val="89DDFF"/>
                </a:solidFill>
              </a:rPr>
              <a:t>   </a:t>
            </a:r>
            <a:r>
              <a:rPr lang="en-US" dirty="0" err="1">
                <a:solidFill>
                  <a:srgbClr val="89DDFF"/>
                </a:solidFill>
              </a:rPr>
              <a:t>attributeChangedCallback</a:t>
            </a:r>
            <a:r>
              <a:rPr lang="en-US" dirty="0">
                <a:solidFill>
                  <a:srgbClr val="89DDFF"/>
                </a:solidFill>
              </a:rPr>
              <a:t>()	</a:t>
            </a:r>
            <a:r>
              <a:rPr lang="en-US" dirty="0">
                <a:solidFill>
                  <a:schemeClr val="bg1">
                    <a:lumMod val="50000"/>
                  </a:schemeClr>
                </a:solidFill>
              </a:rPr>
              <a:t>// attribute is changed in the template</a:t>
            </a:r>
          </a:p>
          <a:p>
            <a:r>
              <a:rPr lang="en-US" dirty="0">
                <a:solidFill>
                  <a:srgbClr val="89DDFF"/>
                </a:solidFill>
              </a:rPr>
              <a:t> }</a:t>
            </a:r>
            <a:br>
              <a:rPr lang="en-US" dirty="0">
                <a:solidFill>
                  <a:srgbClr val="89DDFF"/>
                </a:solidFill>
              </a:rPr>
            </a:br>
            <a:endParaRPr lang="en-US" dirty="0"/>
          </a:p>
        </p:txBody>
      </p:sp>
    </p:spTree>
    <p:extLst>
      <p:ext uri="{BB962C8B-B14F-4D97-AF65-F5344CB8AC3E}">
        <p14:creationId xmlns:p14="http://schemas.microsoft.com/office/powerpoint/2010/main" val="1355647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047344"/>
            <a:ext cx="8227423" cy="507831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			</a:t>
            </a:r>
            <a:r>
              <a:rPr lang="en-US" dirty="0">
                <a:solidFill>
                  <a:schemeClr val="bg1">
                    <a:lumMod val="50000"/>
                  </a:schemeClr>
                </a:solidFill>
              </a:rPr>
              <a:t>// type of property</a:t>
            </a:r>
          </a:p>
          <a:p>
            <a:r>
              <a:rPr lang="en-US" dirty="0">
                <a:solidFill>
                  <a:srgbClr val="89DDFF"/>
                </a:solidFill>
              </a:rPr>
              <a:t>                    value: ‘hello world’,	 	</a:t>
            </a:r>
            <a:r>
              <a:rPr lang="en-US" dirty="0">
                <a:solidFill>
                  <a:schemeClr val="bg1">
                    <a:lumMod val="50000"/>
                  </a:schemeClr>
                </a:solidFill>
              </a:rPr>
              <a:t>// initial value of property</a:t>
            </a:r>
          </a:p>
          <a:p>
            <a:r>
              <a:rPr lang="en-US" dirty="0">
                <a:solidFill>
                  <a:srgbClr val="89DDFF"/>
                </a:solidFill>
              </a:rPr>
              <a:t>  	    </a:t>
            </a:r>
            <a:r>
              <a:rPr lang="en-US" dirty="0" err="1">
                <a:solidFill>
                  <a:srgbClr val="89DDFF"/>
                </a:solidFill>
              </a:rPr>
              <a:t>readOnly</a:t>
            </a:r>
            <a:r>
              <a:rPr lang="en-US" dirty="0">
                <a:solidFill>
                  <a:srgbClr val="89DDFF"/>
                </a:solidFill>
              </a:rPr>
              <a:t>: true,                             	</a:t>
            </a:r>
            <a:r>
              <a:rPr lang="en-US" dirty="0">
                <a:solidFill>
                  <a:schemeClr val="bg1">
                    <a:lumMod val="50000"/>
                  </a:schemeClr>
                </a:solidFill>
              </a:rPr>
              <a:t>// property is </a:t>
            </a:r>
            <a:r>
              <a:rPr lang="en-US" dirty="0" err="1">
                <a:solidFill>
                  <a:schemeClr val="bg1">
                    <a:lumMod val="50000"/>
                  </a:schemeClr>
                </a:solidFill>
              </a:rPr>
              <a:t>readonly</a:t>
            </a:r>
            <a:r>
              <a:rPr lang="en-US" dirty="0">
                <a:solidFill>
                  <a:schemeClr val="bg1">
                    <a:lumMod val="50000"/>
                  </a:schemeClr>
                </a:solidFill>
              </a:rPr>
              <a:t>    </a:t>
            </a:r>
          </a:p>
          <a:p>
            <a:r>
              <a:rPr lang="en-US" dirty="0">
                <a:solidFill>
                  <a:srgbClr val="89DDFF"/>
                </a:solidFill>
              </a:rPr>
              <a:t>                    notify: true,			</a:t>
            </a:r>
            <a:r>
              <a:rPr lang="en-US" dirty="0">
                <a:solidFill>
                  <a:schemeClr val="bg1">
                    <a:lumMod val="50000"/>
                  </a:schemeClr>
                </a:solidFill>
              </a:rPr>
              <a:t>// two-way data binding</a:t>
            </a:r>
          </a:p>
          <a:p>
            <a:r>
              <a:rPr lang="en-US" dirty="0">
                <a:solidFill>
                  <a:srgbClr val="89DDFF"/>
                </a:solidFill>
              </a:rPr>
              <a:t>                    computed: ‘</a:t>
            </a:r>
            <a:r>
              <a:rPr lang="en-US" dirty="0" err="1">
                <a:solidFill>
                  <a:srgbClr val="89DDFF"/>
                </a:solidFill>
              </a:rPr>
              <a:t>myFunction</a:t>
            </a:r>
            <a:r>
              <a:rPr lang="en-US" dirty="0">
                <a:solidFill>
                  <a:srgbClr val="89DDFF"/>
                </a:solidFill>
              </a:rPr>
              <a:t>’,	</a:t>
            </a:r>
            <a:r>
              <a:rPr lang="en-US" dirty="0">
                <a:solidFill>
                  <a:schemeClr val="bg1">
                    <a:lumMod val="50000"/>
                  </a:schemeClr>
                </a:solidFill>
              </a:rPr>
              <a:t>// calculated value of property</a:t>
            </a:r>
          </a:p>
          <a:p>
            <a:r>
              <a:rPr lang="en-US" dirty="0">
                <a:solidFill>
                  <a:srgbClr val="89DDFF"/>
                </a:solidFill>
              </a:rPr>
              <a:t>                    observer: ‘myFunction2’   	</a:t>
            </a:r>
            <a:r>
              <a:rPr lang="en-US" dirty="0">
                <a:solidFill>
                  <a:schemeClr val="bg1">
                    <a:lumMod val="50000"/>
                  </a:schemeClr>
                </a:solidFill>
              </a:rPr>
              <a:t>// function is called when value</a:t>
            </a:r>
          </a:p>
          <a:p>
            <a:r>
              <a:rPr lang="en-US" dirty="0">
                <a:solidFill>
                  <a:srgbClr val="89DDFF"/>
                </a:solidFill>
              </a:rPr>
              <a:t>					</a:t>
            </a:r>
            <a:r>
              <a:rPr lang="en-US" dirty="0">
                <a:solidFill>
                  <a:schemeClr val="bg1">
                    <a:lumMod val="50000"/>
                  </a:schemeClr>
                </a:solidFill>
              </a:rPr>
              <a:t>// changes</a:t>
            </a:r>
          </a:p>
          <a:p>
            <a:r>
              <a:rPr lang="en-US" dirty="0">
                <a:solidFill>
                  <a:srgbClr val="89DDFF"/>
                </a:solidFill>
              </a:rPr>
              <a:t>                },</a:t>
            </a:r>
          </a:p>
          <a:p>
            <a:r>
              <a:rPr lang="en-US" dirty="0">
                <a:solidFill>
                  <a:srgbClr val="89DDFF"/>
                </a:solidFill>
              </a:rPr>
              <a:t>                subtitle: {</a:t>
            </a:r>
          </a:p>
          <a:p>
            <a:r>
              <a:rPr lang="en-US" dirty="0">
                <a:solidFill>
                  <a:srgbClr val="89DDFF"/>
                </a:solidFill>
              </a:rPr>
              <a:t>                    type: String</a:t>
            </a:r>
          </a:p>
          <a:p>
            <a:r>
              <a:rPr lang="en-US" dirty="0">
                <a:solidFill>
                  <a:srgbClr val="89DDFF"/>
                </a:solidFill>
              </a:rPr>
              <a:t>	}</a:t>
            </a:r>
          </a:p>
          <a:p>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819816" y="1327814"/>
            <a:ext cx="57398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547433"/>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8817996" y="2842305"/>
            <a:ext cx="74163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21852" y="30286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 etc.</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047344"/>
            <a:ext cx="8227423" cy="507831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			</a:t>
            </a:r>
            <a:r>
              <a:rPr lang="en-US" dirty="0">
                <a:solidFill>
                  <a:schemeClr val="bg1">
                    <a:lumMod val="50000"/>
                  </a:schemeClr>
                </a:solidFill>
              </a:rPr>
              <a:t>// type of property</a:t>
            </a:r>
          </a:p>
          <a:p>
            <a:r>
              <a:rPr lang="en-US" dirty="0">
                <a:solidFill>
                  <a:srgbClr val="89DDFF"/>
                </a:solidFill>
              </a:rPr>
              <a:t>                    value: ‘hello world’,	 	</a:t>
            </a:r>
            <a:r>
              <a:rPr lang="en-US" dirty="0">
                <a:solidFill>
                  <a:schemeClr val="bg1">
                    <a:lumMod val="50000"/>
                  </a:schemeClr>
                </a:solidFill>
              </a:rPr>
              <a:t>// value of property</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r>
              <a:rPr lang="en-US" dirty="0">
                <a:solidFill>
                  <a:schemeClr val="bg1">
                    <a:lumMod val="50000"/>
                  </a:schemeClr>
                </a:solidFill>
              </a:rPr>
              <a:t>// one-way binding</a:t>
            </a:r>
          </a:p>
          <a:p>
            <a:r>
              <a:rPr lang="en-US" dirty="0">
                <a:solidFill>
                  <a:srgbClr val="C3E88D"/>
                </a:solidFill>
              </a:rPr>
              <a:t>           &lt;h2&gt;{{title}}&lt;h2&gt;	</a:t>
            </a:r>
            <a:r>
              <a:rPr lang="en-US" dirty="0">
                <a:solidFill>
                  <a:schemeClr val="bg1">
                    <a:lumMod val="50000"/>
                  </a:schemeClr>
                </a:solidFill>
              </a:rPr>
              <a:t>// two-way binding</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217920" y="4269659"/>
            <a:ext cx="327015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50977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Tree>
    <p:extLst>
      <p:ext uri="{BB962C8B-B14F-4D97-AF65-F5344CB8AC3E}">
        <p14:creationId xmlns:p14="http://schemas.microsoft.com/office/powerpoint/2010/main" val="3962755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chemeClr val="bg1">
                    <a:lumMod val="50000"/>
                  </a:schemeClr>
                </a:solidFill>
              </a:rPr>
              <a:t>        // implementation goes here </a:t>
            </a:r>
            <a:r>
              <a:rPr lang="en-US" i="1" dirty="0">
                <a:solidFill>
                  <a:schemeClr val="bg1">
                    <a:lumMod val="5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Computed properties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p>
          <a:p>
            <a:r>
              <a:rPr lang="en-US" dirty="0">
                <a:solidFill>
                  <a:srgbClr val="EEFFE3"/>
                </a:solidFill>
              </a:rPr>
              <a:t>          name: {</a:t>
            </a:r>
          </a:p>
          <a:p>
            <a:r>
              <a:rPr lang="en-US" dirty="0">
                <a:solidFill>
                  <a:srgbClr val="EEFFE3"/>
                </a:solidFill>
              </a:rPr>
              <a:t>	type: String,</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 {</a:t>
            </a:r>
            <a:br>
              <a:rPr lang="en-US" i="1" dirty="0">
                <a:solidFill>
                  <a:srgbClr val="C792EA"/>
                </a:solidFill>
              </a:rPr>
            </a:br>
            <a:r>
              <a:rPr lang="en-US" i="1" dirty="0">
                <a:solidFill>
                  <a:srgbClr val="C792EA"/>
                </a:solidFill>
              </a:rPr>
              <a:t>        return </a:t>
            </a:r>
            <a:r>
              <a:rPr lang="en-US" dirty="0">
                <a:solidFill>
                  <a:srgbClr val="C3E88D"/>
                </a:solidFill>
              </a:rPr>
              <a:t>'Hello World! ’ + </a:t>
            </a:r>
            <a:r>
              <a:rPr lang="en-US" i="1" dirty="0" err="1">
                <a:solidFill>
                  <a:srgbClr val="C792EA"/>
                </a:solidFill>
              </a:rPr>
              <a:t>this</a:t>
            </a:r>
            <a:r>
              <a:rPr lang="en-US" dirty="0" err="1">
                <a:solidFill>
                  <a:srgbClr val="C3E88D"/>
                </a:solidFill>
              </a:rPr>
              <a:t>.</a:t>
            </a:r>
            <a:r>
              <a:rPr lang="en-US" dirty="0" err="1">
                <a:solidFill>
                  <a:srgbClr val="89DDFF"/>
                </a:solidFill>
              </a:rPr>
              <a:t>name</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231957" y="2186427"/>
            <a:ext cx="4280231"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147221" y="4938199"/>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269942"/>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 argument is reference to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5124496"/>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to computed property</a:t>
            </a:r>
            <a:endParaRPr lang="en-US" sz="1400" b="1" dirty="0"/>
          </a:p>
        </p:txBody>
      </p:sp>
    </p:spTree>
    <p:extLst>
      <p:ext uri="{BB962C8B-B14F-4D97-AF65-F5344CB8AC3E}">
        <p14:creationId xmlns:p14="http://schemas.microsoft.com/office/powerpoint/2010/main" val="293322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Observer properties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p>
          <a:p>
            <a:r>
              <a:rPr lang="en-US" dirty="0">
                <a:solidFill>
                  <a:srgbClr val="EEFFE3"/>
                </a:solidFill>
              </a:rPr>
              <a:t>          name: String,</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observer</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a:t>
            </a:r>
            <a:r>
              <a:rPr lang="en-US" dirty="0" err="1">
                <a:solidFill>
                  <a:srgbClr val="89DDFF"/>
                </a:solidFill>
              </a:rPr>
              <a:t>newvalue</a:t>
            </a:r>
            <a:r>
              <a:rPr lang="en-US" dirty="0">
                <a:solidFill>
                  <a:srgbClr val="89DDFF"/>
                </a:solidFill>
              </a:rPr>
              <a:t>, </a:t>
            </a:r>
            <a:r>
              <a:rPr lang="en-US" dirty="0" err="1">
                <a:solidFill>
                  <a:srgbClr val="89DDFF"/>
                </a:solidFill>
              </a:rPr>
              <a:t>oldvalue</a:t>
            </a:r>
            <a:r>
              <a:rPr lang="en-US" dirty="0">
                <a:solidFill>
                  <a:srgbClr val="89DDFF"/>
                </a:solidFill>
              </a:rPr>
              <a:t>) {</a:t>
            </a:r>
            <a:br>
              <a:rPr lang="en-US" i="1" dirty="0">
                <a:solidFill>
                  <a:srgbClr val="C792EA"/>
                </a:solidFill>
              </a:rPr>
            </a:br>
            <a:r>
              <a:rPr lang="en-US" i="1" dirty="0">
                <a:solidFill>
                  <a:srgbClr val="C792EA"/>
                </a:solidFill>
              </a:rPr>
              <a:t>        </a:t>
            </a:r>
            <a:r>
              <a:rPr lang="en-US" i="1" dirty="0" err="1">
                <a:solidFill>
                  <a:srgbClr val="C792EA"/>
                </a:solidFill>
              </a:rPr>
              <a:t>console.log</a:t>
            </a:r>
            <a:r>
              <a:rPr lang="en-US" i="1" dirty="0">
                <a:solidFill>
                  <a:srgbClr val="C792EA"/>
                </a:solidFill>
              </a:rPr>
              <a:t>( </a:t>
            </a:r>
            <a:r>
              <a:rPr lang="en-US" dirty="0">
                <a:solidFill>
                  <a:srgbClr val="C3E88D"/>
                </a:solidFill>
              </a:rPr>
              <a:t>'Hello World! ’ + </a:t>
            </a:r>
            <a:r>
              <a:rPr lang="en-US" dirty="0" err="1">
                <a:solidFill>
                  <a:srgbClr val="89DDFF"/>
                </a:solidFill>
              </a:rPr>
              <a:t>newvalue</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2186428"/>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147221" y="4938199"/>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269942"/>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Observer is passed as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5124496"/>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to computed property</a:t>
            </a:r>
            <a:endParaRPr lang="en-US" sz="1400" b="1" dirty="0"/>
          </a:p>
        </p:txBody>
      </p:sp>
    </p:spTree>
    <p:extLst>
      <p:ext uri="{BB962C8B-B14F-4D97-AF65-F5344CB8AC3E}">
        <p14:creationId xmlns:p14="http://schemas.microsoft.com/office/powerpoint/2010/main" val="324204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bg1">
                    <a:lumMod val="50000"/>
                  </a:schemeClr>
                </a:solidFill>
              </a:rPr>
              <a:t>// implementation goes here </a:t>
            </a:r>
            <a:r>
              <a:rPr lang="en-US" i="1" dirty="0">
                <a:solidFill>
                  <a:schemeClr val="bg1">
                    <a:lumMod val="5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a:t>
            </a:r>
          </a:p>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Workshop</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sp>
        <p:nvSpPr>
          <p:cNvPr id="5" name="Rectangle 4">
            <a:extLst>
              <a:ext uri="{FF2B5EF4-FFF2-40B4-BE49-F238E27FC236}">
                <a16:creationId xmlns:a16="http://schemas.microsoft.com/office/drawing/2014/main" id="{48EBB1F0-C7BC-2E45-ADE0-887008BC4A72}"/>
              </a:ext>
            </a:extLst>
          </p:cNvPr>
          <p:cNvSpPr/>
          <p:nvPr/>
        </p:nvSpPr>
        <p:spPr>
          <a:xfrm>
            <a:off x="845576" y="1500568"/>
            <a:ext cx="6234494" cy="4801314"/>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endParaRPr lang="en-US" i="1" dirty="0">
              <a:solidFill>
                <a:srgbClr val="C792EA"/>
              </a:solidFill>
            </a:endParaRPr>
          </a:p>
          <a:p>
            <a:r>
              <a:rPr lang="en-US" i="1" dirty="0">
                <a:solidFill>
                  <a:srgbClr val="C792EA"/>
                </a:solidFill>
              </a:rPr>
              <a:t>&lt;tesla-car wheel="21" speed="45"&gt;</a:t>
            </a:r>
          </a:p>
          <a:p>
            <a:endParaRPr lang="en-US" i="1" dirty="0">
              <a:solidFill>
                <a:srgbClr val="C792EA"/>
              </a:solidFill>
            </a:endParaRPr>
          </a:p>
          <a:p>
            <a:endParaRPr lang="en-US" i="1" dirty="0">
              <a:solidFill>
                <a:srgbClr val="C792EA"/>
              </a:solidFill>
            </a:endParaRPr>
          </a:p>
          <a:p>
            <a:r>
              <a:rPr lang="en-US" i="1" dirty="0">
                <a:solidFill>
                  <a:srgbClr val="C792EA"/>
                </a:solidFill>
              </a:rPr>
              <a:t>class </a:t>
            </a:r>
            <a:r>
              <a:rPr lang="en-US" dirty="0" err="1">
                <a:solidFill>
                  <a:srgbClr val="FFCB6B"/>
                </a:solidFill>
              </a:rPr>
              <a:t>TeslaCar</a:t>
            </a:r>
            <a:r>
              <a:rPr lang="en-US" dirty="0">
                <a:solidFill>
                  <a:srgbClr val="FFCB6B"/>
                </a:solidFill>
              </a:rPr>
              <a:t>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return {</a:t>
            </a:r>
            <a:br>
              <a:rPr lang="en-US" dirty="0">
                <a:solidFill>
                  <a:srgbClr val="89DDFF"/>
                </a:solidFill>
              </a:rPr>
            </a:br>
            <a:r>
              <a:rPr lang="en-US" dirty="0">
                <a:solidFill>
                  <a:srgbClr val="89DDFF"/>
                </a:solidFill>
              </a:rPr>
              <a:t>         wheel: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speed: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endParaRPr lang="en-US" dirty="0"/>
          </a:p>
        </p:txBody>
      </p:sp>
      <p:sp>
        <p:nvSpPr>
          <p:cNvPr id="6" name="Right Arrow 5">
            <a:extLst>
              <a:ext uri="{FF2B5EF4-FFF2-40B4-BE49-F238E27FC236}">
                <a16:creationId xmlns:a16="http://schemas.microsoft.com/office/drawing/2014/main" id="{9C19483D-2715-074F-9FD4-2EABB4F03F3B}"/>
              </a:ext>
            </a:extLst>
          </p:cNvPr>
          <p:cNvSpPr/>
          <p:nvPr/>
        </p:nvSpPr>
        <p:spPr>
          <a:xfrm rot="10800000">
            <a:off x="5341443" y="1620784"/>
            <a:ext cx="2809780"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20C9F6CA-65B0-E045-8EB8-C3AE16A291D6}"/>
              </a:ext>
            </a:extLst>
          </p:cNvPr>
          <p:cNvSpPr/>
          <p:nvPr/>
        </p:nvSpPr>
        <p:spPr>
          <a:xfrm rot="10800000">
            <a:off x="4677207" y="3407149"/>
            <a:ext cx="347401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8083A38A-A760-5444-BC43-6AF8504FFF37}"/>
              </a:ext>
            </a:extLst>
          </p:cNvPr>
          <p:cNvSpPr txBox="1"/>
          <p:nvPr/>
        </p:nvSpPr>
        <p:spPr>
          <a:xfrm>
            <a:off x="8389440" y="1807080"/>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other component</a:t>
            </a:r>
            <a:endParaRPr lang="en-US" sz="1400" b="1" dirty="0"/>
          </a:p>
        </p:txBody>
      </p:sp>
      <p:sp>
        <p:nvSpPr>
          <p:cNvPr id="9" name="TextBox 8">
            <a:extLst>
              <a:ext uri="{FF2B5EF4-FFF2-40B4-BE49-F238E27FC236}">
                <a16:creationId xmlns:a16="http://schemas.microsoft.com/office/drawing/2014/main" id="{1FB26A77-FDFB-8D4D-860B-3C4070AFC3DE}"/>
              </a:ext>
            </a:extLst>
          </p:cNvPr>
          <p:cNvSpPr txBox="1"/>
          <p:nvPr/>
        </p:nvSpPr>
        <p:spPr>
          <a:xfrm>
            <a:off x="8389440" y="3430345"/>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Binding the values to the properties of the component</a:t>
            </a:r>
            <a:endParaRPr lang="en-US" sz="1400" b="1" dirty="0"/>
          </a:p>
        </p:txBody>
      </p:sp>
    </p:spTree>
    <p:extLst>
      <p:ext uri="{BB962C8B-B14F-4D97-AF65-F5344CB8AC3E}">
        <p14:creationId xmlns:p14="http://schemas.microsoft.com/office/powerpoint/2010/main" val="1450629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Many handy Polymer CLI commands available:</a:t>
            </a:r>
          </a:p>
          <a:p>
            <a:endParaRPr lang="en-US" dirty="0"/>
          </a:p>
          <a:p>
            <a:r>
              <a:rPr lang="en-US" b="1" dirty="0"/>
              <a:t>polymer </a:t>
            </a:r>
            <a:r>
              <a:rPr lang="en-US" b="1" dirty="0" err="1"/>
              <a:t>init</a:t>
            </a:r>
            <a:r>
              <a:rPr lang="en-US" b="1" dirty="0"/>
              <a:t> 	</a:t>
            </a:r>
            <a:r>
              <a:rPr lang="en-US" b="1" dirty="0">
                <a:sym typeface="Wingdings" pitchFamily="2" charset="2"/>
              </a:rPr>
              <a:t> 	</a:t>
            </a:r>
            <a:r>
              <a:rPr lang="en-US" dirty="0">
                <a:sym typeface="Wingdings" pitchFamily="2" charset="2"/>
              </a:rPr>
              <a:t>Create a boilerplate polymer application/element</a:t>
            </a:r>
          </a:p>
          <a:p>
            <a:r>
              <a:rPr lang="en-US" b="1" dirty="0">
                <a:sym typeface="Wingdings" pitchFamily="2" charset="2"/>
              </a:rPr>
              <a:t>polymer build	</a:t>
            </a:r>
            <a:r>
              <a:rPr lang="en-US" dirty="0">
                <a:sym typeface="Wingdings" pitchFamily="2" charset="2"/>
              </a:rPr>
              <a:t>	Create a production version of your application</a:t>
            </a:r>
          </a:p>
          <a:p>
            <a:r>
              <a:rPr lang="en-US" b="1" dirty="0"/>
              <a:t>polymer install	</a:t>
            </a:r>
            <a:r>
              <a:rPr lang="en-US" dirty="0">
                <a:sym typeface="Wingdings" pitchFamily="2" charset="2"/>
              </a:rPr>
              <a:t> 	Equivalent to </a:t>
            </a:r>
            <a:r>
              <a:rPr lang="en-US" i="1" dirty="0" err="1">
                <a:sym typeface="Wingdings" pitchFamily="2" charset="2"/>
              </a:rPr>
              <a:t>npm</a:t>
            </a:r>
            <a:r>
              <a:rPr lang="en-US" i="1" dirty="0">
                <a:sym typeface="Wingdings" pitchFamily="2" charset="2"/>
              </a:rPr>
              <a:t> install</a:t>
            </a:r>
          </a:p>
          <a:p>
            <a:r>
              <a:rPr lang="en-US" b="1" dirty="0">
                <a:sym typeface="Wingdings" pitchFamily="2" charset="2"/>
              </a:rPr>
              <a:t>polymer lint		</a:t>
            </a:r>
            <a:r>
              <a:rPr lang="en-US" dirty="0">
                <a:sym typeface="Wingdings" pitchFamily="2" charset="2"/>
              </a:rPr>
              <a:t>Analyze for syntax errors, missing imports, etc. </a:t>
            </a:r>
          </a:p>
          <a:p>
            <a:r>
              <a:rPr lang="en-US" b="1" dirty="0">
                <a:sym typeface="Wingdings" pitchFamily="2" charset="2"/>
              </a:rPr>
              <a:t>polymer serve 		</a:t>
            </a:r>
            <a:r>
              <a:rPr lang="en-US" dirty="0">
                <a:sym typeface="Wingdings" pitchFamily="2" charset="2"/>
              </a:rPr>
              <a:t>Run a local webserver</a:t>
            </a:r>
          </a:p>
          <a:p>
            <a:r>
              <a:rPr lang="en-US" b="1" dirty="0">
                <a:sym typeface="Wingdings" pitchFamily="2" charset="2"/>
              </a:rPr>
              <a:t>polymer test		</a:t>
            </a:r>
            <a:r>
              <a:rPr lang="en-US" dirty="0">
                <a:sym typeface="Wingdings" pitchFamily="2" charset="2"/>
              </a:rPr>
              <a:t>Run your tests (based on web-component-tester(WCT))</a:t>
            </a:r>
          </a:p>
          <a:p>
            <a:r>
              <a:rPr lang="en-US" b="1" dirty="0">
                <a:sym typeface="Wingdings" pitchFamily="2" charset="2"/>
              </a:rPr>
              <a:t>polymer help		</a:t>
            </a:r>
            <a:r>
              <a:rPr lang="en-US" dirty="0">
                <a:sym typeface="Wingdings" pitchFamily="2" charset="2"/>
              </a:rPr>
              <a:t>To see an overview of all CLI options</a:t>
            </a:r>
            <a:endParaRPr lang="en-US" b="1" dirty="0"/>
          </a:p>
          <a:p>
            <a:endParaRPr lang="en-US" dirty="0"/>
          </a:p>
          <a:p>
            <a:endParaRPr lang="en-US" dirty="0"/>
          </a:p>
          <a:p>
            <a:endParaRPr lang="en-US" dirty="0"/>
          </a:p>
          <a:p>
            <a:endParaRPr lang="en-US" dirty="0"/>
          </a:p>
          <a:p>
            <a:endParaRPr lang="en-US" dirty="0"/>
          </a:p>
          <a:p>
            <a:endParaRPr lang="en-US" dirty="0"/>
          </a:p>
          <a:p>
            <a:r>
              <a:rPr lang="en-US" dirty="0"/>
              <a:t>Source: </a:t>
            </a:r>
            <a:r>
              <a:rPr lang="en-US" dirty="0">
                <a:hlinkClick r:id="rId2"/>
              </a:rPr>
              <a:t>https://polymer-library.polymer-project.org/3.0/docs/tools/polymer-cli-commands</a:t>
            </a:r>
            <a:r>
              <a:rPr lang="en-US" dirty="0"/>
              <a:t> </a:t>
            </a:r>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21</a:t>
            </a:fld>
            <a:endParaRPr lang="en-GB" noProof="0" dirty="0"/>
          </a:p>
        </p:txBody>
      </p:sp>
      <p:pic>
        <p:nvPicPr>
          <p:cNvPr id="5" name="Picture 4">
            <a:extLst>
              <a:ext uri="{FF2B5EF4-FFF2-40B4-BE49-F238E27FC236}">
                <a16:creationId xmlns:a16="http://schemas.microsoft.com/office/drawing/2014/main" id="{8761AAB8-59DB-E742-9D89-9E50FF1C0063}"/>
              </a:ext>
            </a:extLst>
          </p:cNvPr>
          <p:cNvPicPr>
            <a:picLocks noChangeAspect="1"/>
          </p:cNvPicPr>
          <p:nvPr/>
        </p:nvPicPr>
        <p:blipFill>
          <a:blip r:embed="rId3"/>
          <a:stretch>
            <a:fillRect/>
          </a:stretch>
        </p:blipFill>
        <p:spPr>
          <a:xfrm>
            <a:off x="7861579" y="4202348"/>
            <a:ext cx="2945344" cy="1329645"/>
          </a:xfrm>
          <a:prstGeom prst="rect">
            <a:avLst/>
          </a:prstGeom>
        </p:spPr>
      </p:pic>
    </p:spTree>
    <p:extLst>
      <p:ext uri="{BB962C8B-B14F-4D97-AF65-F5344CB8AC3E}">
        <p14:creationId xmlns:p14="http://schemas.microsoft.com/office/powerpoint/2010/main" val="1206462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b="1" dirty="0"/>
              <a:t>Clone the repository of choice:</a:t>
            </a:r>
          </a:p>
          <a:p>
            <a:endParaRPr lang="en-US" dirty="0"/>
          </a:p>
          <a:p>
            <a:r>
              <a:rPr lang="en-US" b="1" dirty="0"/>
              <a:t>Gitlab (within ING network)</a:t>
            </a:r>
            <a:r>
              <a:rPr lang="en-US" dirty="0"/>
              <a:t>:  </a:t>
            </a:r>
            <a:r>
              <a:rPr lang="en-US" dirty="0">
                <a:hlinkClick r:id="rId2"/>
              </a:rPr>
              <a:t>https://gitlab.ing.net/OR37FW/workshop-tesla-range-calculator</a:t>
            </a:r>
            <a:endParaRPr lang="en-US" dirty="0"/>
          </a:p>
          <a:p>
            <a:endParaRPr lang="en-US" dirty="0"/>
          </a:p>
          <a:p>
            <a:r>
              <a:rPr lang="en-US" b="1" dirty="0" err="1"/>
              <a:t>Github</a:t>
            </a:r>
            <a:r>
              <a:rPr lang="en-US" b="1" dirty="0"/>
              <a:t>: </a:t>
            </a:r>
            <a:r>
              <a:rPr lang="en-US" dirty="0">
                <a:hlinkClick r:id="rId3"/>
              </a:rPr>
              <a:t>https://github.com/gerjohnijzerman/workshop-polymer-range-calculator</a:t>
            </a:r>
            <a:endParaRPr lang="en-US" dirty="0"/>
          </a:p>
          <a:p>
            <a:endParaRPr lang="en-US" dirty="0"/>
          </a:p>
          <a:p>
            <a:endParaRPr lang="en-US" dirty="0"/>
          </a:p>
          <a:p>
            <a:r>
              <a:rPr lang="en-US" b="1" dirty="0"/>
              <a:t>Running the application:</a:t>
            </a:r>
          </a:p>
          <a:p>
            <a:endParaRPr lang="en-US" b="1" dirty="0"/>
          </a:p>
          <a:p>
            <a:r>
              <a:rPr lang="en-US" u="sng" dirty="0"/>
              <a:t>polymer serve</a:t>
            </a:r>
            <a:r>
              <a:rPr lang="en-US" dirty="0"/>
              <a:t>  </a:t>
            </a:r>
            <a:r>
              <a:rPr lang="en-US" i="1" dirty="0"/>
              <a:t>or</a:t>
            </a:r>
            <a:r>
              <a:rPr lang="en-US" dirty="0"/>
              <a:t>  </a:t>
            </a:r>
            <a:r>
              <a:rPr lang="en-US" u="sng" dirty="0" err="1"/>
              <a:t>npm</a:t>
            </a:r>
            <a:r>
              <a:rPr lang="en-US" u="sng" dirty="0"/>
              <a:t> start</a:t>
            </a:r>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Getting started</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23</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Polymer API documentation:</a:t>
            </a:r>
          </a:p>
          <a:p>
            <a:r>
              <a:rPr lang="en-US" dirty="0">
                <a:hlinkClick r:id="rId2"/>
              </a:rPr>
              <a:t>https://polymer-library.polymer-project.org/3.0/api/</a:t>
            </a:r>
            <a:endParaRPr lang="en-US" dirty="0"/>
          </a:p>
          <a:p>
            <a:endParaRPr lang="en-US" dirty="0"/>
          </a:p>
          <a:p>
            <a:r>
              <a:rPr lang="en-US" dirty="0"/>
              <a:t>Polymer library:</a:t>
            </a:r>
          </a:p>
          <a:p>
            <a:r>
              <a:rPr lang="en-US" dirty="0">
                <a:hlinkClick r:id="rId3"/>
              </a:rPr>
              <a:t>https://polymer-library.polymer-project.org/3.0/docs/devguide/feature-overview</a:t>
            </a: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24</a:t>
            </a:fld>
            <a:endParaRPr lang="en-GB" noProof="0" dirty="0"/>
          </a:p>
        </p:txBody>
      </p:sp>
    </p:spTree>
    <p:extLst>
      <p:ext uri="{BB962C8B-B14F-4D97-AF65-F5344CB8AC3E}">
        <p14:creationId xmlns:p14="http://schemas.microsoft.com/office/powerpoint/2010/main" val="1849256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25</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Thank you!!!</a:t>
            </a:r>
          </a:p>
        </p:txBody>
      </p:sp>
    </p:spTree>
    <p:extLst>
      <p:ext uri="{BB962C8B-B14F-4D97-AF65-F5344CB8AC3E}">
        <p14:creationId xmlns:p14="http://schemas.microsoft.com/office/powerpoint/2010/main" val="15846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Introduction</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6E92AC-735E-834E-BE88-457805D747D6}"/>
              </a:ext>
            </a:extLst>
          </p:cNvPr>
          <p:cNvSpPr>
            <a:spLocks noGrp="1"/>
          </p:cNvSpPr>
          <p:nvPr>
            <p:ph idx="1"/>
          </p:nvPr>
        </p:nvSpPr>
        <p:spPr/>
        <p:txBody>
          <a:bodyPr/>
          <a:lstStyle/>
          <a:p>
            <a:pPr marL="342900" indent="-342900">
              <a:buFont typeface="Arial" panose="020B0604020202020204" pitchFamily="34" charset="0"/>
              <a:buChar char="•"/>
            </a:pPr>
            <a:r>
              <a:rPr lang="en-US" b="1" dirty="0"/>
              <a:t>Exploring new languages/features/frameworks etc.</a:t>
            </a:r>
          </a:p>
          <a:p>
            <a:pPr marL="342900" indent="-342900">
              <a:buFont typeface="Arial" panose="020B0604020202020204" pitchFamily="34" charset="0"/>
              <a:buChar char="•"/>
            </a:pPr>
            <a:r>
              <a:rPr lang="en-US" b="1" dirty="0"/>
              <a:t>Having fun!!! 	</a:t>
            </a:r>
          </a:p>
          <a:p>
            <a:endParaRPr lang="en-US" b="1" dirty="0"/>
          </a:p>
          <a:p>
            <a:r>
              <a:rPr lang="en-US" dirty="0"/>
              <a:t>But also: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Gathering some insights about how front-end technology lives within Current Accounts</a:t>
            </a:r>
          </a:p>
          <a:p>
            <a:pPr marL="342900" indent="-342900">
              <a:buFont typeface="Arial" panose="020B0604020202020204" pitchFamily="34" charset="0"/>
              <a:buChar char="•"/>
            </a:pPr>
            <a:r>
              <a:rPr lang="en-US" dirty="0"/>
              <a:t>Making people enthusiastic about front-end development</a:t>
            </a:r>
          </a:p>
          <a:p>
            <a:pPr marL="342900" indent="-342900">
              <a:buFont typeface="Arial" panose="020B0604020202020204" pitchFamily="34" charset="0"/>
              <a:buChar char="•"/>
            </a:pPr>
            <a:r>
              <a:rPr lang="en-US" dirty="0"/>
              <a:t>Getting new ideas for future sessions</a:t>
            </a:r>
          </a:p>
          <a:p>
            <a:pPr marL="342900" indent="-342900">
              <a:buFont typeface="Arial" panose="020B0604020202020204" pitchFamily="34" charset="0"/>
              <a:buChar char="•"/>
            </a:pPr>
            <a:endParaRPr lang="en-US" dirty="0"/>
          </a:p>
          <a:p>
            <a:endParaRPr lang="en-US" dirty="0"/>
          </a:p>
          <a:p>
            <a:r>
              <a:rPr lang="en-US" dirty="0"/>
              <a:t>Hopefully some of you will </a:t>
            </a:r>
            <a:r>
              <a:rPr lang="en-US" b="1" u="sng" dirty="0"/>
              <a:t>join us</a:t>
            </a:r>
            <a:r>
              <a:rPr lang="en-US" dirty="0"/>
              <a:t> with organizing more of these </a:t>
            </a:r>
            <a:r>
              <a:rPr lang="en-US" dirty="0" err="1"/>
              <a:t>hackatons</a:t>
            </a:r>
            <a:r>
              <a:rPr lang="en-US" dirty="0"/>
              <a:t>/workshops/pizza sessions in 2019.</a:t>
            </a:r>
          </a:p>
          <a:p>
            <a:endParaRPr lang="en-US" dirty="0"/>
          </a:p>
          <a:p>
            <a:endParaRPr lang="en-US" dirty="0"/>
          </a:p>
          <a:p>
            <a:r>
              <a:rPr lang="en-US" b="1" dirty="0"/>
              <a:t>Please send us your feedback afterwards!!!</a:t>
            </a:r>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Why this workshop?</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pic>
        <p:nvPicPr>
          <p:cNvPr id="6" name="Picture 5">
            <a:extLst>
              <a:ext uri="{FF2B5EF4-FFF2-40B4-BE49-F238E27FC236}">
                <a16:creationId xmlns:a16="http://schemas.microsoft.com/office/drawing/2014/main" id="{1F785954-AA8F-4C49-A64F-329C1FB88F61}"/>
              </a:ext>
            </a:extLst>
          </p:cNvPr>
          <p:cNvPicPr>
            <a:picLocks noChangeAspect="1"/>
          </p:cNvPicPr>
          <p:nvPr/>
        </p:nvPicPr>
        <p:blipFill>
          <a:blip r:embed="rId2"/>
          <a:stretch>
            <a:fillRect/>
          </a:stretch>
        </p:blipFill>
        <p:spPr>
          <a:xfrm>
            <a:off x="7660532" y="4731451"/>
            <a:ext cx="1676400" cy="1612900"/>
          </a:xfrm>
          <a:prstGeom prst="rect">
            <a:avLst/>
          </a:prstGeom>
        </p:spPr>
      </p:pic>
    </p:spTree>
    <p:extLst>
      <p:ext uri="{BB962C8B-B14F-4D97-AF65-F5344CB8AC3E}">
        <p14:creationId xmlns:p14="http://schemas.microsoft.com/office/powerpoint/2010/main" val="127072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3030162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Support in browsers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pic>
        <p:nvPicPr>
          <p:cNvPr id="5" name="Picture 4">
            <a:extLst>
              <a:ext uri="{FF2B5EF4-FFF2-40B4-BE49-F238E27FC236}">
                <a16:creationId xmlns:a16="http://schemas.microsoft.com/office/drawing/2014/main" id="{972EE7BA-8EBD-5943-93DB-53B7A212C136}"/>
              </a:ext>
            </a:extLst>
          </p:cNvPr>
          <p:cNvPicPr>
            <a:picLocks noChangeAspect="1"/>
          </p:cNvPicPr>
          <p:nvPr/>
        </p:nvPicPr>
        <p:blipFill>
          <a:blip r:embed="rId2"/>
          <a:stretch>
            <a:fillRect/>
          </a:stretch>
        </p:blipFill>
        <p:spPr>
          <a:xfrm>
            <a:off x="1414189" y="1810623"/>
            <a:ext cx="9341796" cy="2670070"/>
          </a:xfrm>
          <a:prstGeom prst="rect">
            <a:avLst/>
          </a:prstGeom>
        </p:spPr>
      </p:pic>
      <p:sp>
        <p:nvSpPr>
          <p:cNvPr id="6" name="TextBox 5">
            <a:extLst>
              <a:ext uri="{FF2B5EF4-FFF2-40B4-BE49-F238E27FC236}">
                <a16:creationId xmlns:a16="http://schemas.microsoft.com/office/drawing/2014/main" id="{F1CAB5F3-3451-7649-A015-C4D9F4D5E804}"/>
              </a:ext>
            </a:extLst>
          </p:cNvPr>
          <p:cNvSpPr txBox="1"/>
          <p:nvPr/>
        </p:nvSpPr>
        <p:spPr>
          <a:xfrm>
            <a:off x="7655668" y="4552545"/>
            <a:ext cx="3142034" cy="288147"/>
          </a:xfrm>
          <a:prstGeom prst="rect">
            <a:avLst/>
          </a:prstGeom>
          <a:noFill/>
        </p:spPr>
        <p:txBody>
          <a:bodyPr wrap="square" lIns="36000" tIns="36000" rIns="36000" bIns="36000" rtlCol="0">
            <a:spAutoFit/>
          </a:bodyPr>
          <a:lstStyle/>
          <a:p>
            <a:r>
              <a:rPr lang="en-US" sz="1400" dirty="0"/>
              <a:t>Source: </a:t>
            </a:r>
            <a:r>
              <a:rPr lang="en-US" sz="1400" dirty="0">
                <a:hlinkClick r:id="rId3"/>
              </a:rPr>
              <a:t>https://www.caniuse.com</a:t>
            </a:r>
            <a:endParaRPr lang="en-US" sz="1400" dirty="0"/>
          </a:p>
        </p:txBody>
      </p:sp>
    </p:spTree>
    <p:extLst>
      <p:ext uri="{BB962C8B-B14F-4D97-AF65-F5344CB8AC3E}">
        <p14:creationId xmlns:p14="http://schemas.microsoft.com/office/powerpoint/2010/main" val="353570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655517" y="2106916"/>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655516" y="2676758"/>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458135" y="1650451"/>
            <a:ext cx="4713447" cy="3139321"/>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constructor() {}</a:t>
            </a:r>
          </a:p>
          <a:p>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56598" y="1652113"/>
            <a:ext cx="3472488" cy="1477328"/>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a:t>
            </a:r>
            <a:r>
              <a:rPr lang="en-US" dirty="0" err="1">
                <a:solidFill>
                  <a:srgbClr val="C3E88D"/>
                </a:solidFill>
              </a:rPr>
              <a:t>en</a:t>
            </a:r>
            <a:r>
              <a:rPr lang="en-US" dirty="0">
                <a:solidFill>
                  <a:srgbClr val="C3E88D"/>
                </a:solidFill>
              </a:rPr>
              <a: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h1</a:t>
            </a:r>
            <a:r>
              <a:rPr lang="en-US" dirty="0">
                <a:solidFill>
                  <a:srgbClr val="ACE4FF"/>
                </a:solidFill>
              </a:rPr>
              <a:t>&gt;Hello World&lt;/</a:t>
            </a:r>
            <a:r>
              <a:rPr lang="en-US" dirty="0">
                <a:solidFill>
                  <a:srgbClr val="F07178"/>
                </a:solidFill>
              </a:rPr>
              <a:t>h1</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2058665" y="1248555"/>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87312" y="1248556"/>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1198</TotalTime>
  <Words>606</Words>
  <Application>Microsoft Macintosh PowerPoint</Application>
  <PresentationFormat>Widescreen</PresentationFormat>
  <Paragraphs>213</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ING Me</vt:lpstr>
      <vt:lpstr>Poppins</vt:lpstr>
      <vt:lpstr>Wingdings</vt:lpstr>
      <vt:lpstr>ING_PP_Template_16x9_April2017</vt:lpstr>
      <vt:lpstr>Polymer 3 Workshop</vt:lpstr>
      <vt:lpstr>What are we going to do?</vt:lpstr>
      <vt:lpstr>Introduction</vt:lpstr>
      <vt:lpstr>Why this workshop?</vt:lpstr>
      <vt:lpstr>What is Polymer?</vt:lpstr>
      <vt:lpstr>Support in browsers</vt:lpstr>
      <vt:lpstr>Polymer 3 – Simple Component (MVC)</vt:lpstr>
      <vt:lpstr>Polymer 3 – Components structure</vt:lpstr>
      <vt:lpstr>Polymer 3 – Polymer CLI</vt:lpstr>
      <vt:lpstr>Polymer 3 - 4 component basics </vt:lpstr>
      <vt:lpstr>Polymer 3 - How to use a component in HTML?</vt:lpstr>
      <vt:lpstr>Polymer 3 - How to use a component in another component?</vt:lpstr>
      <vt:lpstr>Polymer 3 – Default Lifecycle events &amp; Getters</vt:lpstr>
      <vt:lpstr>Polymer 3 - Component properties</vt:lpstr>
      <vt:lpstr>Polymer 3 - Property binding</vt:lpstr>
      <vt:lpstr>Polymer 3 - Bind properties to attributes</vt:lpstr>
      <vt:lpstr>Polymer 3 - Computed properties</vt:lpstr>
      <vt:lpstr>Polymer 3 - Observer properties</vt:lpstr>
      <vt:lpstr>Polymer 3 - Component events (button click)</vt:lpstr>
      <vt:lpstr>Polymer 3 – Share properties between components</vt:lpstr>
      <vt:lpstr>Polymer 3 – Polymer CLI</vt:lpstr>
      <vt:lpstr>PowerPoint Presentation</vt:lpstr>
      <vt:lpstr>Getting started</vt:lpstr>
      <vt:lpstr>Resources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Richard vd Molen</cp:lastModifiedBy>
  <cp:revision>54</cp:revision>
  <cp:lastPrinted>2018-12-03T19:24:34Z</cp:lastPrinted>
  <dcterms:created xsi:type="dcterms:W3CDTF">2018-10-24T12:13:59Z</dcterms:created>
  <dcterms:modified xsi:type="dcterms:W3CDTF">2018-12-06T11:41:59Z</dcterms:modified>
  <cp:version>3</cp:version>
</cp:coreProperties>
</file>